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8" r:id="rId4"/>
    <p:sldId id="259" r:id="rId5"/>
    <p:sldId id="260" r:id="rId6"/>
    <p:sldId id="261" r:id="rId7"/>
    <p:sldId id="265" r:id="rId8"/>
    <p:sldId id="263" r:id="rId9"/>
    <p:sldId id="264" r:id="rId10"/>
    <p:sldId id="266" r:id="rId11"/>
    <p:sldId id="267" r:id="rId12"/>
    <p:sldId id="271" r:id="rId13"/>
    <p:sldId id="257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16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20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58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9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08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20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769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88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88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20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95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B3054-B75A-4BD7-8B3E-8DC0F614FAF3}" type="datetimeFigureOut">
              <a:rPr lang="de-DE" smtClean="0"/>
              <a:t>18.11.20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72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rote+kapelle&amp;client=firefox-b-d&amp;sxsrf=ALeKk01MVoRL3Orq_dAS-dt-rrl25g7_-g:1605534808948&amp;source=lnms&amp;tbm=isch&amp;sa=X&amp;ved=2ahUKEwihrdifm4ftAhXD6aQKHXGtDGgQ_AUoAXoECBAQAw&amp;biw=1920&amp;bih=966#imgrc=ELnuQ7fFPs528M" TargetMode="External"/><Relationship Id="rId3" Type="http://schemas.openxmlformats.org/officeDocument/2006/relationships/hyperlink" Target="https://www.gedenkstaette-ploetzensee.de/hinrichtungen-in-ploetzensee/die-rote-kapelle" TargetMode="External"/><Relationship Id="rId7" Type="http://schemas.openxmlformats.org/officeDocument/2006/relationships/hyperlink" Target="https://www.gedenkstaette-ploetzensee.de/mord-durch-fallbeil-und-strang" TargetMode="External"/><Relationship Id="rId2" Type="http://schemas.openxmlformats.org/officeDocument/2006/relationships/hyperlink" Target="https://www.dhm.de/fileadmin/medien/lemo/Titelbilder/ba11121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kz+pl%C3%B6tzensee+hinrichtungsraum&amp;client=firefox-b-d&amp;sxsrf=ALeKk01pu51t9VCSf0f0auHrOotlQIoCHg:1605016641822&amp;source=lnms&amp;tbm=isch&amp;sa=X&amp;ved=2ahUKEwjz9az2kPjsAhUGmhQKHZ0mDqEQ_AUoAnoECAoQBA&amp;biw=1920&amp;bih=966#imgrc=KZP26ZG9oqbtYM" TargetMode="External"/><Relationship Id="rId5" Type="http://schemas.openxmlformats.org/officeDocument/2006/relationships/hyperlink" Target="https://www.google.com/search?q=schulze-boysen+schule&amp;tbm=isch&amp;ved=2ahUKEwiRgtvjlfjsAhUDexoKHWzjBjoQ2-cCegQIABAA&amp;oq=schulze-boysen+schule&amp;gs_lcp=CgNpbWcQAzoHCCMQ6gIQJzoECCMQJzoECAAQQzoFCAAQsQM6BwgAELEDEEM6AggAOgQIABAeOgYIABAFEB46BggAEAgQHjoECAAQGFCxhQ1YmskNYM3NDWgCcAB4AIABaogB_A6SAQQxOS4zmAEAoAEBqgELZ3dzLXdpei1pbWewAQrAAQE&amp;sclient=img&amp;ei=WKGqX5H2NoP2aezGm9AD&amp;bih=966&amp;biw=1920&amp;client=firefox-b-d#imgrc=rUaXwKlEHwaNxM" TargetMode="External"/><Relationship Id="rId4" Type="http://schemas.openxmlformats.org/officeDocument/2006/relationships/hyperlink" Target="https://www.google.com/search?q=rote+kapelle+erinnerung&amp;tbm=isch&amp;ved=2ahUKEwjG74-1k_jsAhWS34UKHf-iC40Q2-cCegQIABAA&amp;oq=rote+kapelle+erinnerung&amp;gs_lcp=CgNpbWcQAzoCCAA6BAgAEEM6BAgAEBhQ7rYmWMXUJmCG1iZoAHAAeACAAWuIAcYHkgEEMTAuMZgBAKABAaoBC2d3cy13aXotaW1nwAEB&amp;sclient=img&amp;ei=3p6qX8aIFJK_lwT_xa7oCA&amp;bih=966&amp;biw=1920&amp;client=firefox-b-d#imgrc=BsG1-RkoZVDOQM" TargetMode="External"/><Relationship Id="rId9" Type="http://schemas.openxmlformats.org/officeDocument/2006/relationships/hyperlink" Target="https://www.bpb.de/politik/hintergrund-aktuell/262160/rote-kapel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09601" y="4939871"/>
            <a:ext cx="10923638" cy="1317643"/>
          </a:xfrm>
        </p:spPr>
        <p:txBody>
          <a:bodyPr>
            <a:normAutofit/>
          </a:bodyPr>
          <a:lstStyle/>
          <a:p>
            <a:pPr algn="l"/>
            <a:r>
              <a:rPr lang="de-DE" dirty="0">
                <a:cs typeface="Calibri Light"/>
              </a:rPr>
              <a:t>Rote Kapelle (“</a:t>
            </a:r>
            <a:r>
              <a:rPr lang="de-DE" dirty="0" err="1">
                <a:cs typeface="Calibri Light"/>
              </a:rPr>
              <a:t>Red</a:t>
            </a:r>
            <a:r>
              <a:rPr lang="de-DE" dirty="0">
                <a:cs typeface="Calibri Light"/>
              </a:rPr>
              <a:t> </a:t>
            </a:r>
            <a:r>
              <a:rPr lang="de-DE" dirty="0" err="1">
                <a:cs typeface="Calibri Light"/>
              </a:rPr>
              <a:t>Chapel</a:t>
            </a:r>
            <a:r>
              <a:rPr lang="de-DE" dirty="0">
                <a:cs typeface="Calibri Light"/>
              </a:rPr>
              <a:t>“)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6167" y="4408364"/>
            <a:ext cx="10923638" cy="521109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de-DE" dirty="0" err="1">
                <a:cs typeface="Calibri"/>
              </a:rPr>
              <a:t>pic</a:t>
            </a:r>
            <a:r>
              <a:rPr lang="de-DE" dirty="0">
                <a:cs typeface="Calibri"/>
              </a:rPr>
              <a:t>. 1						       </a:t>
            </a:r>
            <a:r>
              <a:rPr lang="de-DE" dirty="0" err="1">
                <a:cs typeface="Calibri"/>
              </a:rPr>
              <a:t>pic</a:t>
            </a:r>
            <a:r>
              <a:rPr lang="de-DE" dirty="0">
                <a:cs typeface="Calibri"/>
              </a:rPr>
              <a:t>. 2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5656437-F9FC-4523-AA7E-49391590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69" b="9029"/>
          <a:stretch/>
        </p:blipFill>
        <p:spPr>
          <a:xfrm>
            <a:off x="20" y="10"/>
            <a:ext cx="6095974" cy="4252522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968912E3-985E-46A6-8E5A-FD21F03209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5809"/>
          <a:stretch/>
        </p:blipFill>
        <p:spPr>
          <a:xfrm>
            <a:off x="6095999" y="-681"/>
            <a:ext cx="6096001" cy="425321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49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A0678D03-5147-421A-8013-C7AE8870E9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760289"/>
            <a:ext cx="9144000" cy="2749674"/>
          </a:xfrm>
        </p:spPr>
        <p:txBody>
          <a:bodyPr>
            <a:normAutofit fontScale="90000"/>
          </a:bodyPr>
          <a:lstStyle/>
          <a:p>
            <a:pPr lvl="0"/>
            <a: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„Wenn wir auch sterben sollen, </a:t>
            </a:r>
            <a:b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 wissen wir: Die Saat </a:t>
            </a:r>
            <a:b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Geht auf. Wenn Köpfe rollen, dann </a:t>
            </a:r>
            <a:b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Zwingt doch der Geist den Staat.“</a:t>
            </a:r>
            <a:b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5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Harro Schulze-Boysen; 02.09.1909</a:t>
            </a:r>
            <a:endParaRPr lang="de-DE" sz="3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tertitel 4">
            <a:extLst>
              <a:ext uri="{FF2B5EF4-FFF2-40B4-BE49-F238E27FC236}">
                <a16:creationId xmlns:a16="http://schemas.microsoft.com/office/drawing/2014/main" id="{80D051BD-882C-4714-86FD-859396ADCE0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4448710"/>
            <a:ext cx="9144000" cy="809090"/>
          </a:xfrm>
        </p:spPr>
        <p:txBody>
          <a:bodyPr>
            <a:noAutofit/>
          </a:bodyPr>
          <a:lstStyle/>
          <a:p>
            <a:r>
              <a:rPr lang="en-AU" sz="1400" dirty="0"/>
              <a:t>„If we, too, shall die, / we know this: The seed / grows. If heads roll, the /  spirit nevertheless coerces the state.”</a:t>
            </a:r>
          </a:p>
          <a:p>
            <a:br>
              <a:rPr lang="en-AU" sz="1400" dirty="0"/>
            </a:br>
            <a:endParaRPr lang="en-AU" sz="1400" dirty="0">
              <a:latin typeface="Corbel Light" pitchFamily="34"/>
            </a:endParaRPr>
          </a:p>
        </p:txBody>
      </p:sp>
      <p:pic>
        <p:nvPicPr>
          <p:cNvPr id="4" name="Grafik 6">
            <a:extLst>
              <a:ext uri="{FF2B5EF4-FFF2-40B4-BE49-F238E27FC236}">
                <a16:creationId xmlns:a16="http://schemas.microsoft.com/office/drawing/2014/main" id="{4DFEBAAB-22B3-48B7-9742-765FDE334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2587" y="5349880"/>
            <a:ext cx="1337053" cy="13370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fik 8">
            <a:extLst>
              <a:ext uri="{FF2B5EF4-FFF2-40B4-BE49-F238E27FC236}">
                <a16:creationId xmlns:a16="http://schemas.microsoft.com/office/drawing/2014/main" id="{0DC2C70A-8AE6-4482-B008-2F1CB8679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68" y="5774564"/>
            <a:ext cx="2350867" cy="92229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7006595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0BE5-0661-4688-86F2-7AA57316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7200" u="sng" dirty="0">
                <a:cs typeface="Calibri Light"/>
              </a:rPr>
              <a:t>Contents</a:t>
            </a:r>
            <a:endParaRPr lang="en-US" sz="7200" u="sng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BC4D5-5E25-4E2F-B2F9-401F48D84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AU" sz="3500" dirty="0" err="1">
                <a:solidFill>
                  <a:srgbClr val="FF0000"/>
                </a:solidFill>
                <a:latin typeface="+mj-lt"/>
                <a:cs typeface="Calibri"/>
              </a:rPr>
              <a:t>Braucht</a:t>
            </a:r>
            <a:r>
              <a:rPr lang="en-AU" sz="3500" dirty="0">
                <a:solidFill>
                  <a:srgbClr val="FF0000"/>
                </a:solidFill>
                <a:latin typeface="+mj-lt"/>
                <a:cs typeface="Calibri"/>
              </a:rPr>
              <a:t> es </a:t>
            </a:r>
            <a:r>
              <a:rPr lang="en-AU" sz="3500" dirty="0" err="1">
                <a:solidFill>
                  <a:srgbClr val="FF0000"/>
                </a:solidFill>
                <a:latin typeface="+mj-lt"/>
                <a:cs typeface="Calibri"/>
              </a:rPr>
              <a:t>hier</a:t>
            </a:r>
            <a:r>
              <a:rPr lang="en-AU" sz="3500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lang="en-AU" sz="3500" dirty="0" err="1">
                <a:solidFill>
                  <a:srgbClr val="FF0000"/>
                </a:solidFill>
                <a:latin typeface="+mj-lt"/>
                <a:cs typeface="Calibri"/>
              </a:rPr>
              <a:t>nicht</a:t>
            </a:r>
            <a:r>
              <a:rPr lang="en-AU" sz="3500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lang="en-AU" sz="3500" dirty="0" err="1">
                <a:solidFill>
                  <a:srgbClr val="FF0000"/>
                </a:solidFill>
                <a:latin typeface="+mj-lt"/>
                <a:cs typeface="Calibri"/>
              </a:rPr>
              <a:t>eine</a:t>
            </a:r>
            <a:r>
              <a:rPr lang="en-AU" sz="3500" dirty="0">
                <a:solidFill>
                  <a:srgbClr val="FF0000"/>
                </a:solidFill>
                <a:latin typeface="+mj-lt"/>
                <a:cs typeface="Calibri"/>
              </a:rPr>
              <a:t> Folie </a:t>
            </a:r>
            <a:r>
              <a:rPr lang="en-AU" sz="3500" dirty="0" err="1">
                <a:solidFill>
                  <a:srgbClr val="FF0000"/>
                </a:solidFill>
                <a:latin typeface="+mj-lt"/>
                <a:cs typeface="Calibri"/>
              </a:rPr>
              <a:t>mit</a:t>
            </a:r>
            <a:r>
              <a:rPr lang="en-AU" sz="3500" dirty="0">
                <a:solidFill>
                  <a:srgbClr val="FF0000"/>
                </a:solidFill>
                <a:latin typeface="+mj-lt"/>
                <a:cs typeface="Calibri"/>
              </a:rPr>
              <a:t> ”basic facts”?</a:t>
            </a:r>
          </a:p>
          <a:p>
            <a:pPr marL="0" indent="0">
              <a:buNone/>
            </a:pPr>
            <a:r>
              <a:rPr lang="en-AU" sz="3500" dirty="0">
                <a:latin typeface="+mj-lt"/>
                <a:cs typeface="Calibri"/>
              </a:rPr>
              <a:t>1. Origins of the name “The red chapel”</a:t>
            </a:r>
          </a:p>
          <a:p>
            <a:pPr marL="0" indent="0">
              <a:buNone/>
            </a:pPr>
            <a:r>
              <a:rPr lang="en-AU" sz="3500" dirty="0">
                <a:latin typeface="+mj-lt"/>
                <a:cs typeface="Calibri"/>
              </a:rPr>
              <a:t>2. Who were the resistance fighters?</a:t>
            </a:r>
          </a:p>
          <a:p>
            <a:pPr marL="0" indent="0">
              <a:buNone/>
            </a:pPr>
            <a:r>
              <a:rPr lang="en-AU" sz="3500" dirty="0">
                <a:latin typeface="+mj-lt"/>
                <a:cs typeface="Calibri"/>
              </a:rPr>
              <a:t>3. When was and for how long lasted their resistance?</a:t>
            </a:r>
          </a:p>
          <a:p>
            <a:pPr marL="0" indent="0">
              <a:buNone/>
            </a:pPr>
            <a:r>
              <a:rPr lang="en-AU" sz="3500" dirty="0">
                <a:latin typeface="+mj-lt"/>
                <a:cs typeface="Calibri"/>
              </a:rPr>
              <a:t>4. How was the resistance conducted?</a:t>
            </a:r>
          </a:p>
          <a:p>
            <a:pPr marL="0" indent="0">
              <a:buNone/>
            </a:pPr>
            <a:r>
              <a:rPr lang="en-AU" sz="3500" dirty="0">
                <a:latin typeface="+mj-lt"/>
                <a:cs typeface="Calibri"/>
              </a:rPr>
              <a:t>5.</a:t>
            </a:r>
            <a:r>
              <a:rPr lang="en-AU" sz="3500" dirty="0">
                <a:latin typeface="+mj-lt"/>
                <a:ea typeface="+mn-lt"/>
                <a:cs typeface="+mn-lt"/>
              </a:rPr>
              <a:t> How do people remember the group today?</a:t>
            </a:r>
          </a:p>
          <a:p>
            <a:pPr marL="0" indent="0">
              <a:buNone/>
            </a:pPr>
            <a:r>
              <a:rPr lang="en-AU" sz="3500" dirty="0">
                <a:latin typeface="+mj-lt"/>
                <a:ea typeface="+mn-lt"/>
                <a:cs typeface="+mn-lt"/>
              </a:rPr>
              <a:t>6. Sources</a:t>
            </a:r>
          </a:p>
        </p:txBody>
      </p:sp>
    </p:spTree>
    <p:extLst>
      <p:ext uri="{BB962C8B-B14F-4D97-AF65-F5344CB8AC3E}">
        <p14:creationId xmlns:p14="http://schemas.microsoft.com/office/powerpoint/2010/main" val="3503400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01D46-4B11-498D-B1AA-100C71AD8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cs typeface="Calibri"/>
              </a:rPr>
              <a:t>1. Origins of the name “Red Chapel”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8FF5C-E7C6-43FF-B4F3-4FB51156B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indent="-457200"/>
            <a:r>
              <a:rPr lang="en-AU" sz="3800" dirty="0">
                <a:latin typeface="+mj-lt"/>
                <a:cs typeface="Calibri"/>
              </a:rPr>
              <a:t>The name was created by the Nazis. </a:t>
            </a:r>
          </a:p>
          <a:p>
            <a:pPr marL="0" indent="0">
              <a:buNone/>
            </a:pPr>
            <a:endParaRPr lang="en-AU" sz="3800" dirty="0">
              <a:latin typeface="+mj-lt"/>
              <a:cs typeface="Calibri"/>
            </a:endParaRPr>
          </a:p>
          <a:p>
            <a:pPr marL="457200" indent="-457200"/>
            <a:r>
              <a:rPr lang="en-AU" sz="3800" dirty="0">
                <a:latin typeface="+mj-lt"/>
                <a:cs typeface="Calibri"/>
              </a:rPr>
              <a:t>It was used as a collective name for:</a:t>
            </a:r>
          </a:p>
          <a:p>
            <a:pPr marL="457200" indent="-457200"/>
            <a:endParaRPr lang="en-AU" sz="3800" dirty="0">
              <a:latin typeface="+mj-lt"/>
              <a:cs typeface="Calibri"/>
            </a:endParaRPr>
          </a:p>
          <a:p>
            <a:pPr lvl="1">
              <a:buFontTx/>
              <a:buChar char="-"/>
            </a:pPr>
            <a:r>
              <a:rPr lang="en-AU" sz="3800" dirty="0">
                <a:latin typeface="+mj-lt"/>
                <a:cs typeface="Calibri"/>
              </a:rPr>
              <a:t>People the Nazi military defence suspected to be Soviet intelligence spies</a:t>
            </a:r>
          </a:p>
          <a:p>
            <a:pPr marL="457200" lvl="1" indent="0">
              <a:buNone/>
            </a:pPr>
            <a:r>
              <a:rPr lang="en-AU" sz="3800" dirty="0">
                <a:latin typeface="+mj-lt"/>
                <a:cs typeface="Calibri"/>
              </a:rPr>
              <a:t>- Networks of Western European spies in general</a:t>
            </a:r>
            <a:endParaRPr lang="en-AU" sz="3800" dirty="0">
              <a:latin typeface="+mj-lt"/>
            </a:endParaRPr>
          </a:p>
          <a:p>
            <a:pPr marL="457200" lvl="1" indent="0">
              <a:buNone/>
            </a:pPr>
            <a:r>
              <a:rPr lang="en-AU" sz="3800" dirty="0">
                <a:latin typeface="+mj-lt"/>
                <a:cs typeface="Calibri"/>
              </a:rPr>
              <a:t>- All different kinds of left groups</a:t>
            </a:r>
          </a:p>
          <a:p>
            <a:pPr marL="0" indent="0">
              <a:buNone/>
            </a:pPr>
            <a:endParaRPr lang="en-AU" sz="4800" dirty="0">
              <a:cs typeface="Calibri"/>
            </a:endParaRPr>
          </a:p>
          <a:p>
            <a:pPr marL="457200" indent="-457200"/>
            <a:endParaRPr lang="en-AU" dirty="0">
              <a:cs typeface="Calibri"/>
            </a:endParaRPr>
          </a:p>
          <a:p>
            <a:pPr marL="457200" indent="-457200"/>
            <a:endParaRPr lang="en-AU" dirty="0">
              <a:cs typeface="Calibri"/>
            </a:endParaRPr>
          </a:p>
          <a:p>
            <a:pPr marL="457200" indent="-457200"/>
            <a:endParaRPr lang="en-A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797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E1F81-7B7C-465A-BEDA-54B0E6334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cs typeface="Calibri"/>
              </a:rPr>
              <a:t>2. Who were the resistance fighters?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8FF32-F159-4BE4-AA40-3414A0950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indent="-457200"/>
            <a:r>
              <a:rPr lang="en-AU" dirty="0">
                <a:latin typeface="+mj-lt"/>
                <a:cs typeface="Calibri" panose="020F0502020204030204"/>
              </a:rPr>
              <a:t>At the beginning, the “Rote </a:t>
            </a:r>
            <a:r>
              <a:rPr lang="en-AU" dirty="0" err="1">
                <a:latin typeface="+mj-lt"/>
                <a:cs typeface="Calibri" panose="020F0502020204030204"/>
              </a:rPr>
              <a:t>Kapelle</a:t>
            </a:r>
            <a:r>
              <a:rPr lang="en-AU" dirty="0">
                <a:latin typeface="+mj-lt"/>
                <a:cs typeface="Calibri" panose="020F0502020204030204"/>
              </a:rPr>
              <a:t>” was a network of a few groups all around Germany.</a:t>
            </a:r>
          </a:p>
          <a:p>
            <a:pPr marL="457200" indent="-457200"/>
            <a:r>
              <a:rPr lang="en-AU" dirty="0">
                <a:latin typeface="+mj-lt"/>
                <a:cs typeface="Calibri" panose="020F0502020204030204"/>
              </a:rPr>
              <a:t>At least 150 women and men with different origins and ideologies were in this group.</a:t>
            </a:r>
          </a:p>
          <a:p>
            <a:pPr marL="457200" indent="-457200"/>
            <a:r>
              <a:rPr lang="en-AU" dirty="0">
                <a:latin typeface="+mj-lt"/>
                <a:cs typeface="Calibri" panose="020F0502020204030204"/>
              </a:rPr>
              <a:t>The group build around </a:t>
            </a:r>
            <a:r>
              <a:rPr lang="en-AU" dirty="0" err="1">
                <a:latin typeface="+mj-lt"/>
                <a:cs typeface="Calibri" panose="020F0502020204030204"/>
              </a:rPr>
              <a:t>Arvid</a:t>
            </a:r>
            <a:r>
              <a:rPr lang="en-AU" dirty="0">
                <a:latin typeface="+mj-lt"/>
                <a:cs typeface="Calibri" panose="020F0502020204030204"/>
              </a:rPr>
              <a:t> </a:t>
            </a:r>
            <a:r>
              <a:rPr lang="en-AU" dirty="0" err="1">
                <a:latin typeface="+mj-lt"/>
                <a:cs typeface="Calibri" panose="020F0502020204030204"/>
              </a:rPr>
              <a:t>Harnack</a:t>
            </a:r>
            <a:r>
              <a:rPr lang="en-AU" dirty="0">
                <a:latin typeface="+mj-lt"/>
                <a:cs typeface="Calibri" panose="020F0502020204030204"/>
              </a:rPr>
              <a:t>, his wife Mildred, </a:t>
            </a:r>
            <a:r>
              <a:rPr lang="en-AU" dirty="0" err="1">
                <a:latin typeface="+mj-lt"/>
                <a:cs typeface="Calibri" panose="020F0502020204030204"/>
              </a:rPr>
              <a:t>Harro</a:t>
            </a:r>
            <a:r>
              <a:rPr lang="en-AU" dirty="0">
                <a:latin typeface="+mj-lt"/>
                <a:cs typeface="Calibri" panose="020F0502020204030204"/>
              </a:rPr>
              <a:t> Schulze-Boysen and his wife Libertas.</a:t>
            </a:r>
          </a:p>
          <a:p>
            <a:pPr marL="457200" indent="-457200"/>
            <a:r>
              <a:rPr lang="en-AU" dirty="0" err="1">
                <a:latin typeface="+mj-lt"/>
                <a:cs typeface="Calibri" panose="020F0502020204030204"/>
              </a:rPr>
              <a:t>Milred</a:t>
            </a:r>
            <a:r>
              <a:rPr lang="en-AU" dirty="0">
                <a:latin typeface="+mj-lt"/>
                <a:cs typeface="Calibri" panose="020F0502020204030204"/>
              </a:rPr>
              <a:t> and </a:t>
            </a:r>
            <a:r>
              <a:rPr lang="en-AU" dirty="0" err="1">
                <a:latin typeface="+mj-lt"/>
                <a:cs typeface="Calibri" panose="020F0502020204030204"/>
              </a:rPr>
              <a:t>Arvid</a:t>
            </a:r>
            <a:r>
              <a:rPr lang="en-AU" dirty="0">
                <a:latin typeface="+mj-lt"/>
                <a:cs typeface="Calibri" panose="020F0502020204030204"/>
              </a:rPr>
              <a:t> met with scientists, intellectuals, like Kurt Schumacher ( a German social democratic politician) and Günther </a:t>
            </a:r>
            <a:r>
              <a:rPr lang="en-AU" dirty="0" err="1">
                <a:latin typeface="+mj-lt"/>
                <a:cs typeface="Calibri" panose="020F0502020204030204"/>
              </a:rPr>
              <a:t>Weissborn</a:t>
            </a:r>
            <a:r>
              <a:rPr lang="en-AU" dirty="0">
                <a:latin typeface="+mj-lt"/>
                <a:cs typeface="Calibri" panose="020F0502020204030204"/>
              </a:rPr>
              <a:t> </a:t>
            </a:r>
            <a:r>
              <a:rPr lang="en-AU" dirty="0">
                <a:solidFill>
                  <a:srgbClr val="FF0000"/>
                </a:solidFill>
                <a:latin typeface="+mj-lt"/>
                <a:cs typeface="Calibri" panose="020F0502020204030204"/>
                <a:sym typeface="Wingdings" pitchFamily="2" charset="2"/>
              </a:rPr>
              <a:t> Günther </a:t>
            </a:r>
            <a:r>
              <a:rPr lang="en-AU" dirty="0" err="1">
                <a:solidFill>
                  <a:srgbClr val="FF0000"/>
                </a:solidFill>
                <a:latin typeface="+mj-lt"/>
                <a:cs typeface="Calibri" panose="020F0502020204030204"/>
                <a:sym typeface="Wingdings" pitchFamily="2" charset="2"/>
              </a:rPr>
              <a:t>Weissenborn</a:t>
            </a:r>
            <a:r>
              <a:rPr lang="en-AU" dirty="0">
                <a:solidFill>
                  <a:srgbClr val="FF0000"/>
                </a:solidFill>
                <a:latin typeface="+mj-lt"/>
                <a:cs typeface="Calibri" panose="020F0502020204030204"/>
                <a:sym typeface="Wingdings" pitchFamily="2" charset="2"/>
              </a:rPr>
              <a:t> (plus info </a:t>
            </a:r>
            <a:r>
              <a:rPr lang="en-AU" dirty="0" err="1">
                <a:solidFill>
                  <a:srgbClr val="FF0000"/>
                </a:solidFill>
                <a:latin typeface="+mj-lt"/>
                <a:cs typeface="Calibri" panose="020F0502020204030204"/>
                <a:sym typeface="Wingdings" pitchFamily="2" charset="2"/>
              </a:rPr>
              <a:t>wer</a:t>
            </a:r>
            <a:r>
              <a:rPr lang="en-AU" dirty="0">
                <a:solidFill>
                  <a:srgbClr val="FF0000"/>
                </a:solidFill>
                <a:latin typeface="+mj-lt"/>
                <a:cs typeface="Calibri" panose="020F0502020204030204"/>
                <a:sym typeface="Wingdings" pitchFamily="2" charset="2"/>
              </a:rPr>
              <a:t> er war in </a:t>
            </a:r>
            <a:r>
              <a:rPr lang="en-AU" dirty="0" err="1">
                <a:solidFill>
                  <a:srgbClr val="FF0000"/>
                </a:solidFill>
                <a:latin typeface="+mj-lt"/>
                <a:cs typeface="Calibri" panose="020F0502020204030204"/>
                <a:sym typeface="Wingdings" pitchFamily="2" charset="2"/>
              </a:rPr>
              <a:t>Klammern</a:t>
            </a:r>
            <a:r>
              <a:rPr lang="en-AU" dirty="0">
                <a:solidFill>
                  <a:srgbClr val="FF0000"/>
                </a:solidFill>
                <a:latin typeface="+mj-lt"/>
                <a:cs typeface="Calibri" panose="020F0502020204030204"/>
                <a:sym typeface="Wingdings" pitchFamily="2" charset="2"/>
              </a:rPr>
              <a:t>)?</a:t>
            </a:r>
            <a:endParaRPr lang="en-AU" dirty="0">
              <a:solidFill>
                <a:srgbClr val="FF0000"/>
              </a:solidFill>
              <a:latin typeface="+mj-lt"/>
              <a:cs typeface="Calibri" panose="020F0502020204030204"/>
            </a:endParaRPr>
          </a:p>
          <a:p>
            <a:pPr marL="457200" indent="-457200"/>
            <a:r>
              <a:rPr lang="en-AU" dirty="0">
                <a:latin typeface="+mj-lt"/>
                <a:cs typeface="Calibri" panose="020F0502020204030204"/>
              </a:rPr>
              <a:t>Young communists, social democrats and other Nazi enemies were also part of these discussion circles.</a:t>
            </a:r>
          </a:p>
        </p:txBody>
      </p:sp>
    </p:spTree>
    <p:extLst>
      <p:ext uri="{BB962C8B-B14F-4D97-AF65-F5344CB8AC3E}">
        <p14:creationId xmlns:p14="http://schemas.microsoft.com/office/powerpoint/2010/main" val="210999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3ED54-3A49-3E49-9877-6890F5A85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cs typeface="Calibri"/>
              </a:rPr>
              <a:t>When was and for how long lasted their resistance?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46A73F-D7D2-E849-9EC4-EF113BBE3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172"/>
            <a:ext cx="10515600" cy="4387968"/>
          </a:xfrm>
        </p:spPr>
        <p:txBody>
          <a:bodyPr>
            <a:normAutofit fontScale="85000" lnSpcReduction="20000"/>
          </a:bodyPr>
          <a:lstStyle/>
          <a:p>
            <a:r>
              <a:rPr lang="en-AU" sz="2900" dirty="0">
                <a:latin typeface="+mj-lt"/>
              </a:rPr>
              <a:t>In the 1930s, there were single discussing groups.</a:t>
            </a:r>
          </a:p>
          <a:p>
            <a:r>
              <a:rPr lang="en-AU" sz="2900" dirty="0">
                <a:latin typeface="+mj-lt"/>
              </a:rPr>
              <a:t>From the 1940s, the single groups connected with each other.</a:t>
            </a:r>
          </a:p>
          <a:p>
            <a:r>
              <a:rPr lang="en-AU" sz="2900" dirty="0">
                <a:latin typeface="+mj-lt"/>
              </a:rPr>
              <a:t>The resistance finally was stopped, because the Nazis wiretapped a radio message that linked the group (especially </a:t>
            </a:r>
            <a:r>
              <a:rPr lang="en-AU" sz="2900" dirty="0" err="1">
                <a:latin typeface="+mj-lt"/>
              </a:rPr>
              <a:t>Harro</a:t>
            </a:r>
            <a:r>
              <a:rPr lang="en-AU" sz="2900" dirty="0">
                <a:latin typeface="+mj-lt"/>
              </a:rPr>
              <a:t> Schulze-Boysen) with the leadership in Moscow.</a:t>
            </a:r>
          </a:p>
          <a:p>
            <a:r>
              <a:rPr lang="en-AU" sz="2900" dirty="0">
                <a:latin typeface="+mj-lt"/>
              </a:rPr>
              <a:t>Between August 1942 and spring 1943, the Nazis arrested at least 126 alleged members of the “Rote </a:t>
            </a:r>
            <a:r>
              <a:rPr lang="en-AU" sz="2900" dirty="0" err="1">
                <a:latin typeface="+mj-lt"/>
              </a:rPr>
              <a:t>Kapelle</a:t>
            </a:r>
            <a:r>
              <a:rPr lang="en-AU" sz="2900" dirty="0">
                <a:latin typeface="+mj-lt"/>
              </a:rPr>
              <a:t>”.</a:t>
            </a:r>
          </a:p>
          <a:p>
            <a:r>
              <a:rPr lang="en-AU" sz="2900" dirty="0">
                <a:latin typeface="+mj-lt"/>
              </a:rPr>
              <a:t>Many got killed by the Nazis in the concentration camp </a:t>
            </a:r>
            <a:r>
              <a:rPr lang="en-AU" sz="2900" dirty="0" err="1">
                <a:latin typeface="+mj-lt"/>
              </a:rPr>
              <a:t>Plötzensee</a:t>
            </a:r>
            <a:r>
              <a:rPr lang="en-AU" sz="2900" dirty="0">
                <a:latin typeface="+mj-lt"/>
              </a:rPr>
              <a:t>, north of Berlin.</a:t>
            </a:r>
          </a:p>
          <a:p>
            <a:r>
              <a:rPr lang="en-AU" sz="2900" dirty="0" err="1">
                <a:latin typeface="+mj-lt"/>
              </a:rPr>
              <a:t>Arvid</a:t>
            </a:r>
            <a:r>
              <a:rPr lang="en-AU" sz="2900" dirty="0">
                <a:latin typeface="+mj-lt"/>
              </a:rPr>
              <a:t> </a:t>
            </a:r>
            <a:r>
              <a:rPr lang="en-AU" sz="2900" dirty="0" err="1">
                <a:latin typeface="+mj-lt"/>
              </a:rPr>
              <a:t>Harnack</a:t>
            </a:r>
            <a:r>
              <a:rPr lang="en-AU" sz="2900" dirty="0">
                <a:latin typeface="+mj-lt"/>
              </a:rPr>
              <a:t> and </a:t>
            </a:r>
            <a:r>
              <a:rPr lang="en-AU" sz="2900" dirty="0" err="1">
                <a:latin typeface="+mj-lt"/>
              </a:rPr>
              <a:t>Harro</a:t>
            </a:r>
            <a:r>
              <a:rPr lang="en-AU" sz="2900" dirty="0">
                <a:latin typeface="+mj-lt"/>
              </a:rPr>
              <a:t> Schulze-Boysen as well as his wife get murdered on the 22</a:t>
            </a:r>
            <a:r>
              <a:rPr lang="en-AU" sz="2900" baseline="30000" dirty="0">
                <a:latin typeface="+mj-lt"/>
              </a:rPr>
              <a:t>nd</a:t>
            </a:r>
            <a:r>
              <a:rPr lang="en-AU" sz="2900" dirty="0">
                <a:latin typeface="+mj-lt"/>
              </a:rPr>
              <a:t> of December, 1942.</a:t>
            </a:r>
          </a:p>
          <a:p>
            <a:r>
              <a:rPr lang="en-AU" sz="2900" dirty="0">
                <a:latin typeface="+mj-lt"/>
              </a:rPr>
              <a:t>Later, the Nazis murdered more group members (also </a:t>
            </a:r>
            <a:r>
              <a:rPr lang="en-AU" sz="2900" dirty="0" err="1">
                <a:latin typeface="+mj-lt"/>
              </a:rPr>
              <a:t>Arvid</a:t>
            </a:r>
            <a:r>
              <a:rPr lang="en-AU" sz="2900" dirty="0">
                <a:latin typeface="+mj-lt"/>
              </a:rPr>
              <a:t> </a:t>
            </a:r>
            <a:r>
              <a:rPr lang="en-AU" sz="2900" dirty="0" err="1">
                <a:latin typeface="+mj-lt"/>
              </a:rPr>
              <a:t>Harnacks</a:t>
            </a:r>
            <a:r>
              <a:rPr lang="en-AU" sz="2900" dirty="0">
                <a:latin typeface="+mj-lt"/>
              </a:rPr>
              <a:t> wife) </a:t>
            </a:r>
            <a:r>
              <a:rPr lang="en-AU" sz="2900" dirty="0">
                <a:latin typeface="+mj-lt"/>
                <a:sym typeface="Wingdings" pitchFamily="2" charset="2"/>
              </a:rPr>
              <a:t> </a:t>
            </a:r>
            <a:r>
              <a:rPr lang="en-AU" sz="2900" dirty="0">
                <a:latin typeface="+mj-lt"/>
              </a:rPr>
              <a:t>only few group members survived</a:t>
            </a:r>
          </a:p>
          <a:p>
            <a:endParaRPr lang="en-A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715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26AA1-A1E7-9149-B8D4-A9BEB68E4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52" y="1610024"/>
            <a:ext cx="3058621" cy="14570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u="sng" kern="1200" dirty="0">
                <a:latin typeface="+mj-lt"/>
                <a:ea typeface="+mj-ea"/>
                <a:cs typeface="+mj-cs"/>
              </a:rPr>
              <a:t>The Execution Room</a:t>
            </a:r>
            <a:r>
              <a:rPr lang="de-DE" sz="4000" b="1" u="sng" kern="1200" dirty="0">
                <a:latin typeface="+mj-lt"/>
                <a:ea typeface="+mj-ea"/>
                <a:cs typeface="+mj-cs"/>
              </a:rPr>
              <a:t> </a:t>
            </a:r>
            <a:endParaRPr lang="en-US" sz="4000" b="1" u="sng" kern="1200" dirty="0">
              <a:latin typeface="+mj-lt"/>
              <a:ea typeface="+mj-ea"/>
              <a:cs typeface="+mj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4402B52-DFB5-4CF7-8CC3-AA43B871D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450" y="3067026"/>
            <a:ext cx="3058623" cy="327232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Pic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 3 (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</a:p>
          <a:p>
            <a:pPr marL="0" indent="0">
              <a:buNone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Execution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Room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Pic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 4 (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): The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Execution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room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DFE18D8-A18B-2E49-8FFE-CB37F5C4DA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32" r="2" b="15981"/>
          <a:stretch/>
        </p:blipFill>
        <p:spPr>
          <a:xfrm>
            <a:off x="4636963" y="10"/>
            <a:ext cx="7555037" cy="3383270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715FE8CE-763D-CE4A-B575-FCB064F2D8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83" b="-1"/>
          <a:stretch/>
        </p:blipFill>
        <p:spPr>
          <a:xfrm>
            <a:off x="4639056" y="3474720"/>
            <a:ext cx="7552944" cy="338328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9B39818-E33B-064D-8AB0-D8161748AF36}"/>
              </a:ext>
            </a:extLst>
          </p:cNvPr>
          <p:cNvSpPr txBox="1"/>
          <p:nvPr/>
        </p:nvSpPr>
        <p:spPr>
          <a:xfrm>
            <a:off x="5186135" y="251762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008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60701E-A17F-3347-B4F5-5FD798F04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76" y="406222"/>
            <a:ext cx="10515600" cy="1325563"/>
          </a:xfrm>
        </p:spPr>
        <p:txBody>
          <a:bodyPr/>
          <a:lstStyle/>
          <a:p>
            <a:r>
              <a:rPr lang="en-AU" dirty="0">
                <a:cs typeface="Calibri"/>
              </a:rPr>
              <a:t>4. How was the resistance conducted?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216725-D44B-464F-B423-B45CE852C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1785"/>
            <a:ext cx="10515600" cy="4441611"/>
          </a:xfrm>
        </p:spPr>
        <p:txBody>
          <a:bodyPr>
            <a:normAutofit fontScale="92500" lnSpcReduction="10000"/>
          </a:bodyPr>
          <a:lstStyle/>
          <a:p>
            <a:r>
              <a:rPr lang="en-AU" dirty="0">
                <a:latin typeface="+mj-lt"/>
              </a:rPr>
              <a:t>From 1940s, </a:t>
            </a:r>
            <a:r>
              <a:rPr lang="en-AU" dirty="0" err="1">
                <a:latin typeface="+mj-lt"/>
              </a:rPr>
              <a:t>Arvid</a:t>
            </a:r>
            <a:r>
              <a:rPr lang="en-AU" dirty="0">
                <a:latin typeface="+mj-lt"/>
              </a:rPr>
              <a:t> </a:t>
            </a:r>
            <a:r>
              <a:rPr lang="en-AU" dirty="0" err="1">
                <a:latin typeface="+mj-lt"/>
              </a:rPr>
              <a:t>Harnack</a:t>
            </a:r>
            <a:r>
              <a:rPr lang="en-AU" dirty="0">
                <a:latin typeface="+mj-lt"/>
              </a:rPr>
              <a:t> and </a:t>
            </a:r>
            <a:r>
              <a:rPr lang="en-AU" dirty="0" err="1">
                <a:latin typeface="+mj-lt"/>
              </a:rPr>
              <a:t>Harro</a:t>
            </a:r>
            <a:r>
              <a:rPr lang="en-AU" dirty="0">
                <a:latin typeface="+mj-lt"/>
              </a:rPr>
              <a:t> Schulze-Boysen contacted </a:t>
            </a:r>
            <a:r>
              <a:rPr lang="en-AU" dirty="0" err="1">
                <a:latin typeface="+mj-lt"/>
              </a:rPr>
              <a:t>theSoviet</a:t>
            </a:r>
            <a:r>
              <a:rPr lang="en-AU" dirty="0">
                <a:latin typeface="+mj-lt"/>
              </a:rPr>
              <a:t> Union’s Intelligence Service.</a:t>
            </a:r>
          </a:p>
          <a:p>
            <a:r>
              <a:rPr lang="en-AU" dirty="0" err="1">
                <a:latin typeface="+mj-lt"/>
              </a:rPr>
              <a:t>Harro</a:t>
            </a:r>
            <a:r>
              <a:rPr lang="en-AU" dirty="0">
                <a:latin typeface="+mj-lt"/>
              </a:rPr>
              <a:t> Schulze-Boysen was first lieutenant of the news department of the  Ministry of Aviation, so he could easily access information about the war.</a:t>
            </a:r>
          </a:p>
          <a:p>
            <a:r>
              <a:rPr lang="en-AU" dirty="0" err="1">
                <a:latin typeface="+mj-lt"/>
              </a:rPr>
              <a:t>Arvid</a:t>
            </a:r>
            <a:r>
              <a:rPr lang="en-AU" dirty="0">
                <a:latin typeface="+mj-lt"/>
              </a:rPr>
              <a:t> </a:t>
            </a:r>
            <a:r>
              <a:rPr lang="en-AU" dirty="0" err="1">
                <a:latin typeface="+mj-lt"/>
              </a:rPr>
              <a:t>Harnack</a:t>
            </a:r>
            <a:r>
              <a:rPr lang="en-AU" dirty="0">
                <a:latin typeface="+mj-lt"/>
              </a:rPr>
              <a:t> was high ranking and important member of the Ministry of Science, so he also had access to classified information.</a:t>
            </a:r>
          </a:p>
          <a:p>
            <a:r>
              <a:rPr lang="en-AU" dirty="0" err="1">
                <a:latin typeface="+mj-lt"/>
              </a:rPr>
              <a:t>Harnack</a:t>
            </a:r>
            <a:r>
              <a:rPr lang="en-AU" dirty="0">
                <a:latin typeface="+mj-lt"/>
              </a:rPr>
              <a:t> and Schulze-Boysen gave information to the Soviet Union about the Hitler’s plan to attacked the Soviet Union. </a:t>
            </a:r>
            <a:r>
              <a:rPr lang="en-AU" dirty="0">
                <a:latin typeface="+mj-lt"/>
                <a:sym typeface="Wingdings" pitchFamily="2" charset="2"/>
              </a:rPr>
              <a:t> </a:t>
            </a:r>
            <a:r>
              <a:rPr lang="en-AU" dirty="0">
                <a:latin typeface="+mj-lt"/>
              </a:rPr>
              <a:t> Stalin did not believe it.</a:t>
            </a:r>
          </a:p>
          <a:p>
            <a:r>
              <a:rPr lang="en-AU" dirty="0">
                <a:latin typeface="+mj-lt"/>
              </a:rPr>
              <a:t>But also in talking about the problems “openly” within the discussion groups, addressing the bad situation loud and </a:t>
            </a:r>
            <a:r>
              <a:rPr lang="en-AU" dirty="0" err="1">
                <a:latin typeface="+mj-lt"/>
              </a:rPr>
              <a:t>cleas</a:t>
            </a:r>
            <a:r>
              <a:rPr lang="en-AU" dirty="0">
                <a:latin typeface="+mj-lt"/>
              </a:rPr>
              <a:t>, can be seen as resistance. 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 ich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finde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hier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fehlen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evtl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noch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ein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paar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andere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Arten</a:t>
            </a:r>
            <a:r>
              <a:rPr lang="en-AU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des </a:t>
            </a:r>
            <a:r>
              <a:rPr lang="en-AU" dirty="0" err="1">
                <a:solidFill>
                  <a:srgbClr val="FF0000"/>
                </a:solidFill>
                <a:latin typeface="+mj-lt"/>
                <a:sym typeface="Wingdings" pitchFamily="2" charset="2"/>
              </a:rPr>
              <a:t>wiederstands</a:t>
            </a:r>
            <a:endParaRPr lang="en-AU" dirty="0">
              <a:solidFill>
                <a:srgbClr val="FF0000"/>
              </a:solidFill>
              <a:latin typeface="+mj-lt"/>
            </a:endParaRPr>
          </a:p>
          <a:p>
            <a:endParaRPr lang="en-AU" dirty="0">
              <a:latin typeface="+mj-lt"/>
            </a:endParaRPr>
          </a:p>
          <a:p>
            <a:endParaRPr lang="en-A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8156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D2B20-4A43-3B48-B49F-29ADF5010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cs typeface="Calibri"/>
              </a:rPr>
              <a:t>5.</a:t>
            </a:r>
            <a:r>
              <a:rPr lang="en-AU" b="1" dirty="0">
                <a:ea typeface="+mn-lt"/>
                <a:cs typeface="+mn-lt"/>
              </a:rPr>
              <a:t> How do people remember the group today?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B98A96-3C7A-8C47-B78F-AFE98B0A2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2300" dirty="0">
                <a:latin typeface="+mj-lt"/>
              </a:rPr>
              <a:t>Today, people remember them for example by having named a street  Schulze-Boysen Street in Berlin. In this street there is also a Memorial for the “Rote </a:t>
            </a:r>
            <a:r>
              <a:rPr lang="en-AU" sz="2300" dirty="0" err="1">
                <a:latin typeface="+mj-lt"/>
              </a:rPr>
              <a:t>Kapelle</a:t>
            </a:r>
            <a:r>
              <a:rPr lang="en-AU" sz="2300" dirty="0">
                <a:latin typeface="+mj-lt"/>
              </a:rPr>
              <a:t>“.</a:t>
            </a:r>
          </a:p>
          <a:p>
            <a:r>
              <a:rPr lang="en-AU" sz="2300" dirty="0">
                <a:latin typeface="+mj-lt"/>
              </a:rPr>
              <a:t>In Berlin there is also the “</a:t>
            </a:r>
            <a:r>
              <a:rPr lang="en-AU" sz="2300" dirty="0" err="1">
                <a:latin typeface="+mj-lt"/>
              </a:rPr>
              <a:t>Mildrerd</a:t>
            </a:r>
            <a:r>
              <a:rPr lang="en-AU" sz="2300" dirty="0">
                <a:latin typeface="+mj-lt"/>
              </a:rPr>
              <a:t> </a:t>
            </a:r>
            <a:r>
              <a:rPr lang="en-AU" sz="2300" dirty="0" err="1">
                <a:latin typeface="+mj-lt"/>
              </a:rPr>
              <a:t>Harnack</a:t>
            </a:r>
            <a:r>
              <a:rPr lang="en-AU" sz="2300" dirty="0">
                <a:latin typeface="+mj-lt"/>
              </a:rPr>
              <a:t> School” – the chosen name pays tribute to the resistance group. This school is in the same street as the memorial. </a:t>
            </a:r>
          </a:p>
          <a:p>
            <a:r>
              <a:rPr lang="en-AU" sz="2300" dirty="0">
                <a:latin typeface="+mj-lt"/>
              </a:rPr>
              <a:t>In the past, people in the BRD (the former western part of Germany, also known as “Federal Republic of Germany”) thought that the members of the “Rote </a:t>
            </a:r>
            <a:r>
              <a:rPr lang="en-AU" sz="2300" dirty="0" err="1">
                <a:latin typeface="+mj-lt"/>
              </a:rPr>
              <a:t>Kapelle</a:t>
            </a:r>
            <a:r>
              <a:rPr lang="en-AU" sz="2300" dirty="0">
                <a:latin typeface="+mj-lt"/>
              </a:rPr>
              <a:t>” were traitors and traitors to the fatherland. They were unsure if they should remember them in a good way or in a bad way.</a:t>
            </a:r>
          </a:p>
          <a:p>
            <a:r>
              <a:rPr lang="en-AU" sz="2300" dirty="0">
                <a:latin typeface="+mj-lt"/>
              </a:rPr>
              <a:t>People in the DDR (the former eastern part of Germany, also known as “German Democratic Republic”) remembered the “Rote </a:t>
            </a:r>
            <a:r>
              <a:rPr lang="en-AU" sz="2300" dirty="0" err="1">
                <a:latin typeface="+mj-lt"/>
              </a:rPr>
              <a:t>Kapelle</a:t>
            </a:r>
            <a:r>
              <a:rPr lang="en-AU" sz="2300" dirty="0">
                <a:latin typeface="+mj-lt"/>
              </a:rPr>
              <a:t>” better than in the west, because the DDR thought that the “Rote </a:t>
            </a:r>
            <a:r>
              <a:rPr lang="en-AU" sz="2300" dirty="0" err="1">
                <a:latin typeface="+mj-lt"/>
              </a:rPr>
              <a:t>Kapelle</a:t>
            </a:r>
            <a:r>
              <a:rPr lang="en-AU" sz="2300" dirty="0">
                <a:latin typeface="+mj-lt"/>
              </a:rPr>
              <a:t>” was a good anti-fascist group and followed the commands coming from Moscow. </a:t>
            </a:r>
          </a:p>
        </p:txBody>
      </p:sp>
    </p:spTree>
    <p:extLst>
      <p:ext uri="{BB962C8B-B14F-4D97-AF65-F5344CB8AC3E}">
        <p14:creationId xmlns:p14="http://schemas.microsoft.com/office/powerpoint/2010/main" val="1276196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3CBEF12-C9B8-466E-A7FE-B00B9ADF4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5EF03E-1225-094E-8C61-12404616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70319"/>
            <a:ext cx="4164401" cy="1851885"/>
          </a:xfrm>
        </p:spPr>
        <p:txBody>
          <a:bodyPr>
            <a:normAutofit/>
          </a:bodyPr>
          <a:lstStyle/>
          <a:p>
            <a:r>
              <a:rPr lang="de-DE" sz="4800" b="1" u="sng" dirty="0"/>
              <a:t>Rote Kapelle Memorial Berlin</a:t>
            </a:r>
            <a:br>
              <a:rPr lang="de-DE" sz="4800" b="1" u="sng" dirty="0"/>
            </a:br>
            <a:r>
              <a:rPr lang="de-DE" sz="1200" b="1" dirty="0" err="1"/>
              <a:t>pic</a:t>
            </a:r>
            <a:r>
              <a:rPr lang="de-DE" sz="1200" b="1" dirty="0"/>
              <a:t>. 5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CB547B2-FA38-4631-AF86-1B1176A30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941" y="370319"/>
            <a:ext cx="6298971" cy="18518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4800" b="1" u="sng" dirty="0">
                <a:latin typeface="+mj-lt"/>
                <a:cs typeface="Arial" panose="020B0604020202020204" pitchFamily="34" charset="0"/>
              </a:rPr>
              <a:t>Mildred-Harnack-Schule</a:t>
            </a:r>
          </a:p>
          <a:p>
            <a:pPr marL="0" indent="0">
              <a:buNone/>
            </a:pPr>
            <a:r>
              <a:rPr lang="de-DE" sz="1200" b="1" dirty="0" err="1">
                <a:latin typeface="+mj-lt"/>
                <a:cs typeface="Arial" panose="020B0604020202020204" pitchFamily="34" charset="0"/>
              </a:rPr>
              <a:t>pic</a:t>
            </a:r>
            <a:r>
              <a:rPr lang="de-DE" sz="1200" b="1" dirty="0">
                <a:latin typeface="+mj-lt"/>
                <a:cs typeface="Arial" panose="020B0604020202020204" pitchFamily="34" charset="0"/>
              </a:rPr>
              <a:t>. 6</a:t>
            </a:r>
            <a:endParaRPr lang="en-US" sz="1200" b="1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18EF3BD-A61F-BF47-A490-4C6E760BB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95" r="-2" b="17673"/>
          <a:stretch/>
        </p:blipFill>
        <p:spPr>
          <a:xfrm>
            <a:off x="838199" y="2392326"/>
            <a:ext cx="4164414" cy="391720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412F914-E1AE-C745-B563-80E2511447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" r="-3" b="16939"/>
          <a:stretch/>
        </p:blipFill>
        <p:spPr>
          <a:xfrm>
            <a:off x="5188940" y="2392326"/>
            <a:ext cx="6298971" cy="391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8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6D5D33-4B1E-C84A-9BD7-65A7671A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AU" sz="4000" b="1" u="sng" dirty="0"/>
              <a:t>A DDR stamp remembering the 40</a:t>
            </a:r>
            <a:r>
              <a:rPr lang="en-AU" sz="4000" b="1" u="sng" baseline="30000" dirty="0"/>
              <a:t>th</a:t>
            </a:r>
            <a:r>
              <a:rPr lang="en-AU" sz="4000" b="1" u="sng" dirty="0"/>
              <a:t> anniversary of the leader’s assassination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A2001A4-CA8B-CD4B-9821-69DC8AC55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964" y="1772333"/>
            <a:ext cx="6597151" cy="424389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1D65B41-E8E6-8E4A-9441-C555B15CF2CD}"/>
              </a:ext>
            </a:extLst>
          </p:cNvPr>
          <p:cNvSpPr txBox="1"/>
          <p:nvPr/>
        </p:nvSpPr>
        <p:spPr>
          <a:xfrm>
            <a:off x="9185097" y="521927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pic</a:t>
            </a:r>
            <a:r>
              <a:rPr lang="de-DE" dirty="0"/>
              <a:t>. 7</a:t>
            </a:r>
          </a:p>
        </p:txBody>
      </p:sp>
    </p:spTree>
    <p:extLst>
      <p:ext uri="{BB962C8B-B14F-4D97-AF65-F5344CB8AC3E}">
        <p14:creationId xmlns:p14="http://schemas.microsoft.com/office/powerpoint/2010/main" val="184171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1F24A-AEFC-4EDF-9A03-CA33D39D20E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041401"/>
            <a:ext cx="9144000" cy="2387598"/>
          </a:xfrm>
        </p:spPr>
        <p:txBody>
          <a:bodyPr/>
          <a:lstStyle/>
          <a:p>
            <a:pPr lvl="0"/>
            <a:r>
              <a:rPr lang="de-DE" sz="9600"/>
              <a:t>The End</a:t>
            </a:r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63DCC62B-E2A7-43A3-8438-3CCB516908ED}"/>
              </a:ext>
            </a:extLst>
          </p:cNvPr>
          <p:cNvSpPr txBox="1"/>
          <p:nvPr/>
        </p:nvSpPr>
        <p:spPr>
          <a:xfrm>
            <a:off x="8464728" y="5677985"/>
            <a:ext cx="3727268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Corbel Light" pitchFamily="34"/>
              </a:rPr>
              <a:t>presentation by Nico </a:t>
            </a:r>
            <a:r>
              <a:rPr lang="en-GB" dirty="0" err="1">
                <a:solidFill>
                  <a:srgbClr val="000000"/>
                </a:solidFill>
                <a:latin typeface="Corbel Light" pitchFamily="34"/>
              </a:rPr>
              <a:t>Goedeckemeyer</a:t>
            </a:r>
            <a:r>
              <a:rPr lang="en-GB" dirty="0">
                <a:solidFill>
                  <a:srgbClr val="000000"/>
                </a:solidFill>
                <a:latin typeface="Corbel Light" pitchFamily="34"/>
              </a:rPr>
              <a:t>, Frieder </a:t>
            </a:r>
            <a:r>
              <a:rPr lang="en-GB" dirty="0" err="1">
                <a:solidFill>
                  <a:srgbClr val="000000"/>
                </a:solidFill>
                <a:latin typeface="Corbel Light" pitchFamily="34"/>
              </a:rPr>
              <a:t>Irro</a:t>
            </a:r>
            <a:r>
              <a:rPr lang="en-GB" dirty="0">
                <a:solidFill>
                  <a:srgbClr val="000000"/>
                </a:solidFill>
                <a:latin typeface="Corbel Light" pitchFamily="34"/>
              </a:rPr>
              <a:t> and Lukas </a:t>
            </a:r>
            <a:r>
              <a:rPr lang="en-GB" dirty="0" err="1">
                <a:solidFill>
                  <a:srgbClr val="000000"/>
                </a:solidFill>
                <a:latin typeface="Corbel Light" pitchFamily="34"/>
              </a:rPr>
              <a:t>Mansberg</a:t>
            </a:r>
            <a:r>
              <a:rPr lang="en-GB" dirty="0">
                <a:solidFill>
                  <a:srgbClr val="000000"/>
                </a:solidFill>
                <a:latin typeface="Corbel Light" pitchFamily="34"/>
              </a:rPr>
              <a:t>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orbel Light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38573445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7935-39BF-4A97-A41F-380975DC8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87"/>
            <a:ext cx="10515600" cy="857500"/>
          </a:xfrm>
        </p:spPr>
        <p:txBody>
          <a:bodyPr/>
          <a:lstStyle/>
          <a:p>
            <a:r>
              <a:rPr lang="de-DE" b="1" u="sng" dirty="0">
                <a:latin typeface="+mn-lt"/>
                <a:cs typeface="Calibri Light"/>
              </a:rPr>
              <a:t>S</a:t>
            </a:r>
            <a:r>
              <a:rPr lang="en" b="1" u="sng" dirty="0" err="1">
                <a:latin typeface="+mn-lt"/>
                <a:cs typeface="Calibri Light"/>
              </a:rPr>
              <a:t>ources</a:t>
            </a:r>
            <a:endParaRPr lang="en-US" b="1" u="sng" dirty="0">
              <a:latin typeface="+mn-lt"/>
              <a:cs typeface="Calibri Light" panose="020F0302020204030204"/>
            </a:endParaRPr>
          </a:p>
          <a:p>
            <a:endParaRPr lang="en-US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47DF3-99B8-40E3-ACB3-D55236870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06488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400" dirty="0">
                <a:ea typeface="+mn-lt"/>
                <a:cs typeface="+mn-lt"/>
              </a:rPr>
              <a:t>picture 1: </a:t>
            </a:r>
            <a:r>
              <a:rPr lang="en-US" sz="1400" dirty="0"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https://www.dhm.de/fileadmin/medien/lemo/Titelbilder/ba111213.jpg</a:t>
            </a:r>
            <a:r>
              <a:rPr lang="en-US" sz="1400" dirty="0">
                <a:ea typeface="+mn-lt"/>
                <a:cs typeface="+mn-lt"/>
              </a:rPr>
              <a:t> (18.11.2020).</a:t>
            </a:r>
          </a:p>
          <a:p>
            <a:r>
              <a:rPr lang="en-US" sz="1400" dirty="0">
                <a:solidFill>
                  <a:srgbClr val="FF0000"/>
                </a:solidFill>
                <a:ea typeface="+mn-lt"/>
                <a:cs typeface="+mn-lt"/>
              </a:rPr>
              <a:t>picture 2 : </a:t>
            </a:r>
            <a:r>
              <a:rPr lang="en-US" sz="1400" dirty="0">
                <a:solidFill>
                  <a:srgbClr val="FF000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https://www.gedenkstaette-ploetzensee.de/hinrichtungen-in-ploetzensee/die-rote-kapelle</a:t>
            </a:r>
            <a:endParaRPr lang="de-DE" sz="1400" dirty="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de-DE" sz="1400" dirty="0" err="1">
                <a:solidFill>
                  <a:srgbClr val="FF0000"/>
                </a:solidFill>
                <a:ea typeface="+mn-lt"/>
                <a:cs typeface="+mn-lt"/>
              </a:rPr>
              <a:t>picture</a:t>
            </a:r>
            <a:r>
              <a:rPr lang="de-DE" sz="1400" dirty="0">
                <a:solidFill>
                  <a:srgbClr val="FF0000"/>
                </a:solidFill>
                <a:ea typeface="+mn-lt"/>
                <a:cs typeface="+mn-lt"/>
              </a:rPr>
              <a:t> 3: </a:t>
            </a:r>
            <a:r>
              <a:rPr lang="de-DE" sz="1400" dirty="0">
                <a:solidFill>
                  <a:srgbClr val="FF000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search?q=rote+kapelle+erinnerung&amp;tbm=isch&amp;ved=2ahUKEwjG74-1k_jsAhWS34UKHf-iC40Q2-cCegQIABAA&amp;oq=rote+kapelle+erinnerung&amp;gs_lcp=CgNpbWcQAzoCCAA6BAgAEEM6BAgAEBhQ7rYmWMXUJmCG1iZoAHAAeACAAWuIAcYHkgEEMTAuMZgBAKABAaoBC2d3cy13aXotaW1nwAEB&amp;sclient=img&amp;ei=3p6qX8aIFJK_lwT_xa7oCA&amp;bih=966&amp;biw=1920&amp;client=firefox-b-d#imgrc=BsG1-RkoZVDOQM</a:t>
            </a:r>
            <a:endParaRPr lang="de-DE" sz="1400" dirty="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de-DE" sz="1400" dirty="0" err="1">
                <a:solidFill>
                  <a:srgbClr val="FF0000"/>
                </a:solidFill>
                <a:ea typeface="+mn-lt"/>
                <a:cs typeface="+mn-lt"/>
              </a:rPr>
              <a:t>picture</a:t>
            </a:r>
            <a:r>
              <a:rPr lang="de-DE" sz="1400" dirty="0">
                <a:solidFill>
                  <a:srgbClr val="FF0000"/>
                </a:solidFill>
                <a:ea typeface="+mn-lt"/>
                <a:cs typeface="+mn-lt"/>
              </a:rPr>
              <a:t> 4 : </a:t>
            </a:r>
            <a:r>
              <a:rPr lang="de-DE" sz="1400" dirty="0">
                <a:solidFill>
                  <a:srgbClr val="FF0000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search?q=schulze-boysen+schule&amp;tbm=isch&amp;ved=2ahUKEwiRgtvjlfjsAhUDexoKHWzjBjoQ2-cCegQIABAA&amp;oq=schulze-boysen+schule&amp;gs_lcp=CgNpbWcQAzoHCCMQ6gIQJzoECCMQJzoECAAQQzoFCAAQsQM6BwgAELEDEEM6AggAOgQIABAeOgYIABAFEB46BggAEAgQHjoECAAQGFCxhQ1YmskNYM3NDWgCcAB4AIABaogB_A6SAQQxOS4zmAEAoAEBqgELZ3dzLXdpei1pbWewAQrAAQE&amp;sclient=img&amp;ei=WKGqX5H2NoP2aezGm9AD&amp;bih=966&amp;biw=1920&amp;client=firefox-b-d#imgrc=rUaXwKlEHwaNxM</a:t>
            </a:r>
          </a:p>
          <a:p>
            <a:r>
              <a:rPr lang="de-DE" sz="1400" dirty="0" err="1">
                <a:solidFill>
                  <a:srgbClr val="FF0000"/>
                </a:solidFill>
                <a:cs typeface="Calibri" panose="020F0502020204030204"/>
              </a:rPr>
              <a:t>picture</a:t>
            </a:r>
            <a:r>
              <a:rPr lang="de-DE" sz="1400" dirty="0">
                <a:solidFill>
                  <a:srgbClr val="FF0000"/>
                </a:solidFill>
                <a:cs typeface="Calibri" panose="020F0502020204030204"/>
              </a:rPr>
              <a:t> 5 : </a:t>
            </a:r>
            <a:r>
              <a:rPr lang="de-DE" sz="1400" dirty="0">
                <a:solidFill>
                  <a:srgbClr val="FF0000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search?q=kz+pl%C3%B6tzensee+hinrichtungsraum&amp;client=firefox-b-d&amp;sxsrf=ALeKk01pu51t9VCSf0f0auHrOotlQIoCHg:1605016641822&amp;source=lnms&amp;tbm=isch&amp;sa=X&amp;ved=2ahUKEwjz9az2kPjsAhUGmhQKHZ0mDqEQ_AUoAnoECAoQBA&amp;biw=1920&amp;bih=966#imgrc=KZP26ZG9oqbtYM</a:t>
            </a:r>
            <a:endParaRPr lang="de-DE" sz="1400" dirty="0">
              <a:solidFill>
                <a:srgbClr val="FF0000"/>
              </a:solidFill>
              <a:cs typeface="Calibri" panose="020F0502020204030204"/>
            </a:endParaRPr>
          </a:p>
          <a:p>
            <a:r>
              <a:rPr lang="de-DE" sz="1400" dirty="0" err="1">
                <a:solidFill>
                  <a:srgbClr val="FF0000"/>
                </a:solidFill>
                <a:cs typeface="Calibri" panose="020F0502020204030204"/>
              </a:rPr>
              <a:t>picture</a:t>
            </a:r>
            <a:r>
              <a:rPr lang="de-DE" sz="1400" dirty="0">
                <a:solidFill>
                  <a:srgbClr val="FF0000"/>
                </a:solidFill>
                <a:cs typeface="Calibri" panose="020F0502020204030204"/>
              </a:rPr>
              <a:t> 6 : </a:t>
            </a:r>
            <a:r>
              <a:rPr lang="de-DE" sz="1400" dirty="0">
                <a:solidFill>
                  <a:srgbClr val="FF0000"/>
                </a:solidFill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https://www.gedenkstaette-ploetzensee.de/mord-durch-fallbeil-und-strang</a:t>
            </a:r>
            <a:endParaRPr lang="de-DE" sz="1400" dirty="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de-DE" sz="1400" dirty="0" err="1">
                <a:solidFill>
                  <a:srgbClr val="FF0000"/>
                </a:solidFill>
                <a:cs typeface="Calibri" panose="020F0502020204030204"/>
              </a:rPr>
              <a:t>picture</a:t>
            </a:r>
            <a:r>
              <a:rPr lang="de-DE" sz="1400" dirty="0">
                <a:solidFill>
                  <a:srgbClr val="FF0000"/>
                </a:solidFill>
                <a:cs typeface="Calibri" panose="020F0502020204030204"/>
              </a:rPr>
              <a:t> 7: </a:t>
            </a:r>
            <a:r>
              <a:rPr lang="de-DE" sz="1400" dirty="0">
                <a:solidFill>
                  <a:srgbClr val="FF0000"/>
                </a:solidFill>
                <a:cs typeface="Calibri" panose="020F0502020204030204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https://www.google.com/search?q=rote+kapelle&amp;client=firefox-b-d&amp;sxsrf=ALeKk01MVoRL3Orq_dAS-dt-rrl25g7_-g:1605534808948&amp;source=lnms&amp;tbm=isch&amp;sa=X&amp;ved=2ahUKEwihrdifm4ftAhXD6aQKHXGtDGgQ_AUoAXoECBAQAw&amp;biw=1920&amp;bih=966#imgrc=ELnuQ7fFPs528M</a:t>
            </a:r>
            <a:endParaRPr lang="de-DE" sz="1400" dirty="0">
              <a:solidFill>
                <a:srgbClr val="FF0000"/>
              </a:solidFill>
              <a:cs typeface="Calibri" panose="020F0502020204030204"/>
            </a:endParaRPr>
          </a:p>
          <a:p>
            <a:endParaRPr lang="en-GB" sz="1400" dirty="0">
              <a:latin typeface="Corbel Light" pitchFamily="34"/>
            </a:endParaRPr>
          </a:p>
          <a:p>
            <a:r>
              <a:rPr lang="en-GB" sz="1400" dirty="0">
                <a:latin typeface="Corbel Light" pitchFamily="34"/>
              </a:rPr>
              <a:t>The information on “Rote </a:t>
            </a:r>
            <a:r>
              <a:rPr lang="en-GB" sz="1400" dirty="0" err="1">
                <a:latin typeface="Corbel Light" pitchFamily="34"/>
              </a:rPr>
              <a:t>Kapelle</a:t>
            </a:r>
            <a:r>
              <a:rPr lang="en-GB" sz="1400" dirty="0">
                <a:latin typeface="Corbel Light" pitchFamily="34"/>
              </a:rPr>
              <a:t>” presented in this presentation is taken from: </a:t>
            </a:r>
            <a:r>
              <a:rPr lang="de-DE" sz="1400" dirty="0">
                <a:ea typeface="+mn-lt"/>
                <a:cs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https://www.bpb.de/politik/hintergrund-aktuell/262160/rote-kapelle</a:t>
            </a:r>
            <a:r>
              <a:rPr lang="en-GB" sz="1400" dirty="0">
                <a:latin typeface="Corbel Light" pitchFamily="34"/>
              </a:rPr>
              <a:t> (16.11.2020). The website is in German, so the information got translated to our best knowledge.</a:t>
            </a:r>
            <a:endParaRPr lang="de-DE" sz="1400" dirty="0">
              <a:cs typeface="Calibri" panose="020F0502020204030204"/>
            </a:endParaRPr>
          </a:p>
          <a:p>
            <a:endParaRPr lang="en-US" sz="1400" dirty="0">
              <a:cs typeface="Calibri" panose="020F0502020204030204"/>
            </a:endParaRPr>
          </a:p>
          <a:p>
            <a:endParaRPr lang="en-US" sz="1400" dirty="0">
              <a:cs typeface="Calibri" panose="020F0502020204030204"/>
            </a:endParaRPr>
          </a:p>
          <a:p>
            <a:endParaRPr lang="en-US" sz="1400" dirty="0">
              <a:cs typeface="Calibri" panose="020F0502020204030204"/>
            </a:endParaRPr>
          </a:p>
          <a:p>
            <a:endParaRPr lang="en-US" sz="1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316507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1208</Words>
  <Application>Microsoft Macintosh PowerPoint</Application>
  <PresentationFormat>Breitbild</PresentationFormat>
  <Paragraphs>75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Corbel Light</vt:lpstr>
      <vt:lpstr>Larissa</vt:lpstr>
      <vt:lpstr>Rote Kapelle (“Red Chapel“)</vt:lpstr>
      <vt:lpstr>„Wenn wir auch sterben sollen,  So wissen wir: Die Saat  Geht auf. Wenn Köpfe rollen, dann  Zwingt doch der Geist den Staat.“  Harro Schulze-Boysen; 02.09.1909</vt:lpstr>
      <vt:lpstr>Contents</vt:lpstr>
      <vt:lpstr>1. Origins of the name “Red Chapel”</vt:lpstr>
      <vt:lpstr>2. Who were the resistance fighters?</vt:lpstr>
      <vt:lpstr>When was and for how long lasted their resistance?</vt:lpstr>
      <vt:lpstr>The Execution Room </vt:lpstr>
      <vt:lpstr>4. How was the resistance conducted?</vt:lpstr>
      <vt:lpstr>5. How do people remember the group today?</vt:lpstr>
      <vt:lpstr>Rote Kapelle Memorial Berlin pic. 5</vt:lpstr>
      <vt:lpstr>A DDR stamp remembering the 40th anniversary of the leader’s assassination</vt:lpstr>
      <vt:lpstr>The End</vt:lpstr>
      <vt:lpstr>Sources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rote</dc:title>
  <dc:creator/>
  <cp:lastModifiedBy>Katrin Schuhmann</cp:lastModifiedBy>
  <cp:revision>35</cp:revision>
  <dcterms:created xsi:type="dcterms:W3CDTF">2020-11-09T13:53:21Z</dcterms:created>
  <dcterms:modified xsi:type="dcterms:W3CDTF">2020-11-18T16:43:55Z</dcterms:modified>
</cp:coreProperties>
</file>